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58" r:id="rId4"/>
    <p:sldId id="259" r:id="rId5"/>
    <p:sldId id="272" r:id="rId6"/>
    <p:sldId id="265" r:id="rId7"/>
    <p:sldId id="262" r:id="rId8"/>
    <p:sldId id="268" r:id="rId9"/>
    <p:sldId id="267" r:id="rId10"/>
    <p:sldId id="263" r:id="rId11"/>
    <p:sldId id="273" r:id="rId12"/>
    <p:sldId id="269" r:id="rId13"/>
    <p:sldId id="271" r:id="rId14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EB466-9DA5-A645-AF4E-A823AD95F8AA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308C-5CC3-A947-821D-B659ACF641C0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0434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6308C-5CC3-A947-821D-B659ACF641C0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059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7AE-493E-AF39-430A-16D17EE8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0C53B-4816-D78B-407C-2FCE6BD48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9423-7C64-9F32-715B-6439EC3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4A488-E93B-3FAA-1B58-FB1D8B0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7E90-311C-AD58-1072-C2E01DD3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76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C1F-3F4C-7682-4D13-36759587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BAA-03CC-FDC3-2E3C-0784E2BCD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502E-2C56-FBC9-F75D-0B31AFC0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2105-0585-0E3F-273D-9263CA12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0FD4-9DAD-F161-BB4C-CE946EE5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3465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AE019-AD3B-FB19-F3C8-5DD759C62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FDD68-AA20-8BEE-6F24-7A9131B00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4FC0-28D3-E64F-24AE-C5CC222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1A4C-09CB-8F44-9A67-772FA2CF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04-3963-C95C-8A61-FE366B3D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3413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6BA6-9AA0-76C2-BAF9-A2C7A316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86CF-918E-BA39-0AB8-F1CDAF38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9EF9-4A06-9D0E-6EEA-67048EEE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E6FD-9144-7562-2A9C-00276AD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B0A4-A05B-8DA2-1592-6866BE33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89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61C8-876E-DEB2-F410-1C383529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8B4E-A5FB-43CA-CFC3-A71ED65C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0B1E-F0FE-D6D1-5F27-CCF0FBAD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FEF2-75EF-89AA-6909-043001E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5AB2-4F0E-F20E-030A-4411566E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9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8E13-B66E-719A-27D9-19C90AC0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8A6-430C-0774-674A-1955D3C39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5D08-15D9-BD92-CBF9-1D61140AE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ECFF-1D7A-2024-7F40-BB4E1D4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0BB42-501B-101D-D43D-CE776AA9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ADD9-D4C9-2021-3CD1-760B2F4F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434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455-DF3A-BDA6-D015-3F2EFCDE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F4DB0-85D7-9203-DA3D-C44EB34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0A86-BB5E-6D0A-A5DD-C183B7E75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95A3-D700-B767-6EB9-24F09468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626AB-610C-13A4-C049-3E03DCCEB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450E9-9967-3BF4-A51B-8E4C955E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25733-214B-5923-A97E-EF393187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F4EA5-ACAE-7483-2D24-3D7823D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795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0500-645F-5E97-280A-EE7CC76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A8D4B-FAB8-F468-563B-7792DDBD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ADE5A-5043-EE59-2AD4-68BBFEBB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D04D-97C3-376D-3F49-44BD9C5C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50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56328-1836-3792-86E8-9907171C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F199-9AB6-C94B-BB10-152F603C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674A-BC24-526B-EB4C-4089161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820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418E-72C4-48EB-9190-16A1E820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92EF-029F-C3EB-6A7F-D490CAEA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22B6-16D8-5A09-1CFA-79B9B5BB0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4732-7861-1A6A-E466-3DE381EE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C1E9-C65F-04C7-09E1-4E87C31A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B4F1-4BFC-B570-1003-BB3BE1EB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5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470-11DA-14C0-B8E1-7A663067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07C9D-310F-D088-78F7-FE3A5E0CC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B1AD1-1E0F-B82B-D793-88115C1A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B5E4-17CC-F3F6-F687-F8F3CD16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DC217-FB78-6079-527E-A460C334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80F1-37A1-47F9-25B9-EF9C682E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481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D8489-2596-3BFE-E480-FC090E1B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651C-35C5-4CF1-2AA9-0CF97DFE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75C4-72EF-767B-23F6-BC02196D1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52D9-CE68-CE4E-9A96-BBF02ECEE3ED}" type="datetimeFigureOut">
              <a:rPr lang="en-SA" smtClean="0"/>
              <a:t>15/04/2023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3034-A2E7-1FDB-78AE-8D96712F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0C85-F0DC-65A7-B51C-9AE4D09C9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3980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tags" Target="../tags/tag3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7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tags" Target="../tags/tag6.xml"/><Relationship Id="rId16" Type="http://schemas.openxmlformats.org/officeDocument/2006/relationships/image" Target="../media/image12.svg"/><Relationship Id="rId1" Type="http://schemas.openxmlformats.org/officeDocument/2006/relationships/tags" Target="../tags/tag5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1.png"/><Relationship Id="rId10" Type="http://schemas.openxmlformats.org/officeDocument/2006/relationships/image" Target="../media/image31.svg"/><Relationship Id="rId4" Type="http://schemas.openxmlformats.org/officeDocument/2006/relationships/tags" Target="../tags/tag8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ner of an apartment building against a clear sky">
            <a:extLst>
              <a:ext uri="{FF2B5EF4-FFF2-40B4-BE49-F238E27FC236}">
                <a16:creationId xmlns:a16="http://schemas.microsoft.com/office/drawing/2014/main" id="{7C829737-8819-CA04-2B74-2368FC18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67" b="15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BB0C3-C43F-A504-DC59-53C411BE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Utilizing Data Analytics to Help Home Buyers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13F97-C5C3-2F5A-EDD7-2295FD901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409412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D19-8407-1813-91CF-374751B9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With our filteration system and Deal Fairness Scores, we can narrow down search results by more than 90%, saving users 50+ hours of search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FCBD07-BB30-733B-E63B-A38269300681}"/>
              </a:ext>
            </a:extLst>
          </p:cNvPr>
          <p:cNvSpPr/>
          <p:nvPr/>
        </p:nvSpPr>
        <p:spPr>
          <a:xfrm>
            <a:off x="1717589" y="1841157"/>
            <a:ext cx="741406" cy="4263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243250-004B-3138-EA06-BB8EA2A19125}"/>
              </a:ext>
            </a:extLst>
          </p:cNvPr>
          <p:cNvCxnSpPr>
            <a:cxnSpLocks/>
          </p:cNvCxnSpPr>
          <p:nvPr/>
        </p:nvCxnSpPr>
        <p:spPr>
          <a:xfrm>
            <a:off x="1346886" y="1841157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42C13E-E0A5-9026-E1AC-E6CEDB4BACCD}"/>
              </a:ext>
            </a:extLst>
          </p:cNvPr>
          <p:cNvCxnSpPr>
            <a:cxnSpLocks/>
          </p:cNvCxnSpPr>
          <p:nvPr/>
        </p:nvCxnSpPr>
        <p:spPr>
          <a:xfrm>
            <a:off x="1223318" y="5305173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AC28BA-0529-A875-1775-8B9CFCF41D82}"/>
              </a:ext>
            </a:extLst>
          </p:cNvPr>
          <p:cNvSpPr txBox="1"/>
          <p:nvPr/>
        </p:nvSpPr>
        <p:spPr>
          <a:xfrm>
            <a:off x="887629" y="1769890"/>
            <a:ext cx="617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7k </a:t>
            </a:r>
            <a:r>
              <a:rPr lang="en-SA" sz="1200" dirty="0"/>
              <a:t>apart-ments</a:t>
            </a:r>
            <a:endParaRPr lang="en-S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5568E-C27D-FCD9-C9CA-1AC9D6FA7B02}"/>
              </a:ext>
            </a:extLst>
          </p:cNvPr>
          <p:cNvSpPr txBox="1"/>
          <p:nvPr/>
        </p:nvSpPr>
        <p:spPr>
          <a:xfrm>
            <a:off x="432486" y="5236079"/>
            <a:ext cx="95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&gt;200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3C4DDC-A6B1-8A14-F365-D1AA49033976}"/>
              </a:ext>
            </a:extLst>
          </p:cNvPr>
          <p:cNvSpPr/>
          <p:nvPr/>
        </p:nvSpPr>
        <p:spPr>
          <a:xfrm>
            <a:off x="1696994" y="5276340"/>
            <a:ext cx="762001" cy="8278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736AC-175B-A251-74AD-1FE52131D273}"/>
              </a:ext>
            </a:extLst>
          </p:cNvPr>
          <p:cNvSpPr txBox="1"/>
          <p:nvPr/>
        </p:nvSpPr>
        <p:spPr>
          <a:xfrm>
            <a:off x="2656703" y="3429000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Search results in Aqar.com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20D0C-979C-19BB-DF1F-D466AC03EF4A}"/>
              </a:ext>
            </a:extLst>
          </p:cNvPr>
          <p:cNvSpPr txBox="1"/>
          <p:nvPr/>
        </p:nvSpPr>
        <p:spPr>
          <a:xfrm>
            <a:off x="2656703" y="5457907"/>
            <a:ext cx="515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</a:t>
            </a:r>
            <a:r>
              <a:rPr lang="en-SA" sz="1200" dirty="0"/>
              <a:t>earch results when using our additional filters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DD012CF-EAE6-F417-665F-DCCAF277C36D}"/>
              </a:ext>
            </a:extLst>
          </p:cNvPr>
          <p:cNvSpPr/>
          <p:nvPr/>
        </p:nvSpPr>
        <p:spPr>
          <a:xfrm>
            <a:off x="1696994" y="5734904"/>
            <a:ext cx="762001" cy="3693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547F56-2A0F-8EDB-13C3-79665B1FD6E5}"/>
              </a:ext>
            </a:extLst>
          </p:cNvPr>
          <p:cNvCxnSpPr>
            <a:cxnSpLocks/>
          </p:cNvCxnSpPr>
          <p:nvPr/>
        </p:nvCxnSpPr>
        <p:spPr>
          <a:xfrm>
            <a:off x="1243913" y="5704705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58C636-6384-E14C-558A-985A2539880D}"/>
              </a:ext>
            </a:extLst>
          </p:cNvPr>
          <p:cNvSpPr txBox="1"/>
          <p:nvPr/>
        </p:nvSpPr>
        <p:spPr>
          <a:xfrm>
            <a:off x="432486" y="5635611"/>
            <a:ext cx="97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&gt;100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C86BA-C614-AD1D-C874-2FD8DDC51664}"/>
              </a:ext>
            </a:extLst>
          </p:cNvPr>
          <p:cNvSpPr txBox="1"/>
          <p:nvPr/>
        </p:nvSpPr>
        <p:spPr>
          <a:xfrm>
            <a:off x="2671118" y="5734904"/>
            <a:ext cx="5471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</a:t>
            </a:r>
            <a:r>
              <a:rPr lang="en-SA" sz="1200" dirty="0"/>
              <a:t>earch results when filtering for GOOD and GREAT deals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4F6276-BC46-4A95-3456-DBB4EEDA2F4F}"/>
              </a:ext>
            </a:extLst>
          </p:cNvPr>
          <p:cNvCxnSpPr>
            <a:cxnSpLocks/>
          </p:cNvCxnSpPr>
          <p:nvPr/>
        </p:nvCxnSpPr>
        <p:spPr>
          <a:xfrm>
            <a:off x="6400800" y="1769658"/>
            <a:ext cx="0" cy="424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59F740-0DE3-33E9-6F4F-4F50BB7568A7}"/>
              </a:ext>
            </a:extLst>
          </p:cNvPr>
          <p:cNvGrpSpPr/>
          <p:nvPr/>
        </p:nvGrpSpPr>
        <p:grpSpPr>
          <a:xfrm>
            <a:off x="6566586" y="1967685"/>
            <a:ext cx="3153033" cy="166199"/>
            <a:chOff x="953000" y="5621569"/>
            <a:chExt cx="3153033" cy="166199"/>
          </a:xfrm>
        </p:grpSpPr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56A86F6F-F5C3-6E64-BC1B-AFFFCBBF8FD0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Value created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Line 60">
              <a:extLst>
                <a:ext uri="{FF2B5EF4-FFF2-40B4-BE49-F238E27FC236}">
                  <a16:creationId xmlns:a16="http://schemas.microsoft.com/office/drawing/2014/main" id="{14B4C56A-0194-9175-1D47-4F2CE1857E3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7768"/>
              <a:ext cx="1119317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5DA41F-40B1-31A4-B156-6F17AC52A5E0}"/>
              </a:ext>
            </a:extLst>
          </p:cNvPr>
          <p:cNvSpPr txBox="1"/>
          <p:nvPr/>
        </p:nvSpPr>
        <p:spPr>
          <a:xfrm>
            <a:off x="6566586" y="2216166"/>
            <a:ext cx="2898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On average, home-buyers spend 100 hours of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If our services saves 50% of that search time, then we are saving our users 50 hours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Assuming an hour is worth 5 SAR (certainly an under-estimate), then we are creating 250 SAR of value for each customer!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170796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052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Data set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Analytics Dashboard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Deal Fairness Indicator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Next steps</a:t>
            </a:r>
          </a:p>
          <a:p>
            <a:pPr marL="0" indent="0">
              <a:buNone/>
            </a:pPr>
            <a:r>
              <a:rPr lang="en-SA" sz="2000" dirty="0"/>
              <a:t>        Challenges &amp; limitations</a:t>
            </a:r>
          </a:p>
          <a:p>
            <a:pPr marL="0" indent="0">
              <a:buNone/>
            </a:pPr>
            <a:r>
              <a:rPr lang="en-SA" sz="2000" dirty="0"/>
              <a:t>        Future improvements</a:t>
            </a:r>
          </a:p>
          <a:p>
            <a:pPr marL="0" indent="0">
              <a:buNone/>
            </a:pPr>
            <a:r>
              <a:rPr lang="en-SA" sz="2000" dirty="0"/>
              <a:t>	</a:t>
            </a:r>
          </a:p>
          <a:p>
            <a:endParaRPr lang="en-SA" sz="2000" dirty="0"/>
          </a:p>
        </p:txBody>
      </p:sp>
    </p:spTree>
    <p:extLst>
      <p:ext uri="{BB962C8B-B14F-4D97-AF65-F5344CB8AC3E}">
        <p14:creationId xmlns:p14="http://schemas.microsoft.com/office/powerpoint/2010/main" val="131014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B84A-13E2-FE5F-3F42-CF926BE6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We recognize the huge value generated by this tool, and we recognize its many aspects that need further development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4D92F-DA14-4E82-255B-9D50B651DDBE}"/>
              </a:ext>
            </a:extLst>
          </p:cNvPr>
          <p:cNvGrpSpPr/>
          <p:nvPr/>
        </p:nvGrpSpPr>
        <p:grpSpPr>
          <a:xfrm>
            <a:off x="862913" y="2090197"/>
            <a:ext cx="3536085" cy="191316"/>
            <a:chOff x="952999" y="5621569"/>
            <a:chExt cx="3536085" cy="191316"/>
          </a:xfrm>
        </p:grpSpPr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B078155D-4E14-D59B-5E0C-FD43E47DC841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Limitations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6" name="Line 60">
              <a:extLst>
                <a:ext uri="{FF2B5EF4-FFF2-40B4-BE49-F238E27FC236}">
                  <a16:creationId xmlns:a16="http://schemas.microsoft.com/office/drawing/2014/main" id="{D3604849-8AC5-E7EE-4C70-7C01EB5ABB93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52999" y="5787766"/>
              <a:ext cx="3536085" cy="2511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7D7D1-129C-BDE1-2812-F8FEAD7F3391}"/>
              </a:ext>
            </a:extLst>
          </p:cNvPr>
          <p:cNvCxnSpPr>
            <a:cxnSpLocks/>
          </p:cNvCxnSpPr>
          <p:nvPr/>
        </p:nvCxnSpPr>
        <p:spPr>
          <a:xfrm>
            <a:off x="838189" y="4024843"/>
            <a:ext cx="102659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5756FC-D225-0042-3C73-40F93C53C510}"/>
              </a:ext>
            </a:extLst>
          </p:cNvPr>
          <p:cNvSpPr/>
          <p:nvPr/>
        </p:nvSpPr>
        <p:spPr>
          <a:xfrm>
            <a:off x="838201" y="2460247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Accessability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016E1-D922-A0F2-C5E3-127F708520EB}"/>
              </a:ext>
            </a:extLst>
          </p:cNvPr>
          <p:cNvCxnSpPr>
            <a:cxnSpLocks/>
          </p:cNvCxnSpPr>
          <p:nvPr/>
        </p:nvCxnSpPr>
        <p:spPr>
          <a:xfrm>
            <a:off x="838200" y="2938434"/>
            <a:ext cx="10265898" cy="251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7B4CF4-7695-860F-ED1A-01476F91F372}"/>
              </a:ext>
            </a:extLst>
          </p:cNvPr>
          <p:cNvSpPr txBox="1"/>
          <p:nvPr/>
        </p:nvSpPr>
        <p:spPr>
          <a:xfrm>
            <a:off x="2852340" y="2460246"/>
            <a:ext cx="525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Our database and Deal Fairness Meter tool are limited to apartments listed in Aqar.com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61A0B-A487-5680-9AB1-1836987DC52B}"/>
              </a:ext>
            </a:extLst>
          </p:cNvPr>
          <p:cNvSpPr/>
          <p:nvPr/>
        </p:nvSpPr>
        <p:spPr>
          <a:xfrm>
            <a:off x="838196" y="4589204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      Biased Predictions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973BC2-A619-4B13-7717-A307D3F39DF9}"/>
              </a:ext>
            </a:extLst>
          </p:cNvPr>
          <p:cNvCxnSpPr>
            <a:cxnSpLocks/>
          </p:cNvCxnSpPr>
          <p:nvPr/>
        </p:nvCxnSpPr>
        <p:spPr>
          <a:xfrm>
            <a:off x="838195" y="5067391"/>
            <a:ext cx="10265903" cy="45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C56D3-45D4-FB58-DA46-D827D67CC732}"/>
              </a:ext>
            </a:extLst>
          </p:cNvPr>
          <p:cNvSpPr txBox="1"/>
          <p:nvPr/>
        </p:nvSpPr>
        <p:spPr>
          <a:xfrm>
            <a:off x="2852340" y="4584116"/>
            <a:ext cx="52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Our prediction model performs particularly poorly on some types of apartments (e.g., high-end luxury apartments)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36BF4-E792-6FB9-DCE4-BC428344D744}"/>
              </a:ext>
            </a:extLst>
          </p:cNvPr>
          <p:cNvSpPr txBox="1"/>
          <p:nvPr/>
        </p:nvSpPr>
        <p:spPr>
          <a:xfrm>
            <a:off x="2852347" y="3495650"/>
            <a:ext cx="52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Some listings contain false information about their properities, which hinders our ability to generate accurate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255A0-B384-BEA7-DCC5-3BE1F4D5A75F}"/>
              </a:ext>
            </a:extLst>
          </p:cNvPr>
          <p:cNvSpPr/>
          <p:nvPr/>
        </p:nvSpPr>
        <p:spPr>
          <a:xfrm>
            <a:off x="838192" y="3498382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Data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3DA20-986F-D3E4-C272-48EC5ADFF930}"/>
              </a:ext>
            </a:extLst>
          </p:cNvPr>
          <p:cNvSpPr txBox="1"/>
          <p:nvPr/>
        </p:nvSpPr>
        <p:spPr>
          <a:xfrm>
            <a:off x="8332546" y="2460246"/>
            <a:ext cx="2771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data-scraping scripts for other platforms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2D4655-5FF9-BC23-787B-157FA336BF7D}"/>
              </a:ext>
            </a:extLst>
          </p:cNvPr>
          <p:cNvGrpSpPr/>
          <p:nvPr/>
        </p:nvGrpSpPr>
        <p:grpSpPr>
          <a:xfrm>
            <a:off x="8332546" y="2091805"/>
            <a:ext cx="3153033" cy="166199"/>
            <a:chOff x="953000" y="5621569"/>
            <a:chExt cx="3153033" cy="166199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53B91DE7-1EEC-02BB-1AB8-EAED0CD94634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Future developments 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3" name="Line 60">
              <a:extLst>
                <a:ext uri="{FF2B5EF4-FFF2-40B4-BE49-F238E27FC236}">
                  <a16:creationId xmlns:a16="http://schemas.microsoft.com/office/drawing/2014/main" id="{194F9099-622E-AD63-891D-FF6722EA606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2686"/>
              <a:ext cx="1639357" cy="50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FC402D-A207-5216-76BA-77192476C1C1}"/>
              </a:ext>
            </a:extLst>
          </p:cNvPr>
          <p:cNvSpPr txBox="1"/>
          <p:nvPr/>
        </p:nvSpPr>
        <p:spPr>
          <a:xfrm>
            <a:off x="8332562" y="3504488"/>
            <a:ext cx="302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machine learning models that can perform well desbite missing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277D44-D6E0-87FB-A251-12B294F470E5}"/>
              </a:ext>
            </a:extLst>
          </p:cNvPr>
          <p:cNvSpPr txBox="1"/>
          <p:nvPr/>
        </p:nvSpPr>
        <p:spPr>
          <a:xfrm>
            <a:off x="8332562" y="4651665"/>
            <a:ext cx="277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multiple machine learning models for the different price ranges</a:t>
            </a:r>
          </a:p>
        </p:txBody>
      </p:sp>
      <p:pic>
        <p:nvPicPr>
          <p:cNvPr id="38" name="Graphic 37" descr="Judge male with solid fill">
            <a:extLst>
              <a:ext uri="{FF2B5EF4-FFF2-40B4-BE49-F238E27FC236}">
                <a16:creationId xmlns:a16="http://schemas.microsoft.com/office/drawing/2014/main" id="{5DF51B98-018A-8D2A-FCE1-855B7512B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380" y="4602036"/>
            <a:ext cx="385628" cy="385628"/>
          </a:xfrm>
          <a:prstGeom prst="rect">
            <a:avLst/>
          </a:prstGeom>
        </p:spPr>
      </p:pic>
      <p:pic>
        <p:nvPicPr>
          <p:cNvPr id="40" name="Graphic 39" descr="Good Inventory with solid fill">
            <a:extLst>
              <a:ext uri="{FF2B5EF4-FFF2-40B4-BE49-F238E27FC236}">
                <a16:creationId xmlns:a16="http://schemas.microsoft.com/office/drawing/2014/main" id="{2640DA8E-B1DC-AD7F-3152-15BDD4DCE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088" y="3532741"/>
            <a:ext cx="385628" cy="385628"/>
          </a:xfrm>
          <a:prstGeom prst="rect">
            <a:avLst/>
          </a:prstGeom>
        </p:spPr>
      </p:pic>
      <p:pic>
        <p:nvPicPr>
          <p:cNvPr id="42" name="Graphic 41" descr="Irritant with solid fill">
            <a:extLst>
              <a:ext uri="{FF2B5EF4-FFF2-40B4-BE49-F238E27FC236}">
                <a16:creationId xmlns:a16="http://schemas.microsoft.com/office/drawing/2014/main" id="{AF101D65-3D23-CF55-EF49-E0121798B6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088" y="2485364"/>
            <a:ext cx="366212" cy="3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saturation sat="25000"/>
                    </a14:imgEffect>
                  </a14:imgLayer>
                </a14:imgProps>
              </a:ext>
            </a:extLst>
          </a:blip>
          <a:srcRect/>
          <a:stretch>
            <a:fillRect l="-7000" t="-13000" r="-3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18E5-7D17-6E0C-26FD-FC71DBC6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99"/>
            <a:ext cx="3684373" cy="4627220"/>
          </a:xfrm>
          <a:solidFill>
            <a:schemeClr val="accent1">
              <a:lumMod val="40000"/>
              <a:lumOff val="60000"/>
              <a:alpha val="83000"/>
            </a:schemeClr>
          </a:solidFill>
        </p:spPr>
        <p:txBody>
          <a:bodyPr/>
          <a:lstStyle/>
          <a:p>
            <a:pPr algn="ctr"/>
            <a:r>
              <a:rPr lang="en-SA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F08-331F-EB9A-F896-89E550DD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12522"/>
            <a:ext cx="10515600" cy="12141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A" dirty="0"/>
              <a:t>Presented by: 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126996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052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Data set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Analytics Dashboard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Deal Fairness Indicator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Challenges &amp; limitations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Future improvements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84E6-0B5D-8BF6-88FE-5417A624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On average, searching for a home takes more than 100 hours of active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951C4-1449-56A4-343F-96B0AD6145FC}"/>
              </a:ext>
            </a:extLst>
          </p:cNvPr>
          <p:cNvSpPr/>
          <p:nvPr/>
        </p:nvSpPr>
        <p:spPr>
          <a:xfrm>
            <a:off x="838200" y="1839310"/>
            <a:ext cx="2420007" cy="3607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screenshot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3A20F0-86CB-52D8-253F-990FA31AE76C}"/>
              </a:ext>
            </a:extLst>
          </p:cNvPr>
          <p:cNvSpPr/>
          <p:nvPr/>
        </p:nvSpPr>
        <p:spPr>
          <a:xfrm>
            <a:off x="838200" y="5495432"/>
            <a:ext cx="3016469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Understand your options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3CA86F-8F0F-2D18-7754-BCFE5E29D1C1}"/>
              </a:ext>
            </a:extLst>
          </p:cNvPr>
          <p:cNvSpPr/>
          <p:nvPr/>
        </p:nvSpPr>
        <p:spPr>
          <a:xfrm>
            <a:off x="3996558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569C28-E294-A917-EDEA-35EC177DB8D3}"/>
              </a:ext>
            </a:extLst>
          </p:cNvPr>
          <p:cNvSpPr/>
          <p:nvPr/>
        </p:nvSpPr>
        <p:spPr>
          <a:xfrm>
            <a:off x="5063357" y="5495432"/>
            <a:ext cx="2554014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Narrow down choices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A34138F-4E8B-17A1-FEF0-CA2CB1F5F9EA}"/>
              </a:ext>
            </a:extLst>
          </p:cNvPr>
          <p:cNvSpPr/>
          <p:nvPr/>
        </p:nvSpPr>
        <p:spPr>
          <a:xfrm>
            <a:off x="7759260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98540E-4CF9-A05B-926B-88BDCC775365}"/>
              </a:ext>
            </a:extLst>
          </p:cNvPr>
          <p:cNvSpPr/>
          <p:nvPr/>
        </p:nvSpPr>
        <p:spPr>
          <a:xfrm>
            <a:off x="8826059" y="5491654"/>
            <a:ext cx="2115206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Get advice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DF782-99B8-AAE2-C779-7A5C09B205D2}"/>
              </a:ext>
            </a:extLst>
          </p:cNvPr>
          <p:cNvSpPr txBox="1"/>
          <p:nvPr/>
        </p:nvSpPr>
        <p:spPr>
          <a:xfrm>
            <a:off x="3996558" y="1933903"/>
            <a:ext cx="409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1000s of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No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Must assess each listing manually</a:t>
            </a:r>
          </a:p>
        </p:txBody>
      </p:sp>
    </p:spTree>
    <p:extLst>
      <p:ext uri="{BB962C8B-B14F-4D97-AF65-F5344CB8AC3E}">
        <p14:creationId xmlns:p14="http://schemas.microsoft.com/office/powerpoint/2010/main" val="11283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546-866E-8E2C-50A4-CCD632C1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3200" dirty="0"/>
              <a:t>Utilizing analytics tools and machine learning reduces search time by up to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F6004-F248-6259-2032-9D2F8E88AFAF}"/>
              </a:ext>
            </a:extLst>
          </p:cNvPr>
          <p:cNvSpPr txBox="1"/>
          <p:nvPr/>
        </p:nvSpPr>
        <p:spPr>
          <a:xfrm>
            <a:off x="4763815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Approach </a:t>
            </a:r>
            <a:r>
              <a:rPr lang="en-S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65E38-CDA7-DF49-68FD-34257D9E0241}"/>
              </a:ext>
            </a:extLst>
          </p:cNvPr>
          <p:cNvSpPr txBox="1"/>
          <p:nvPr/>
        </p:nvSpPr>
        <p:spPr>
          <a:xfrm>
            <a:off x="7925336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Example</a:t>
            </a:r>
            <a:r>
              <a:rPr lang="en-S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49BC5-CB9E-A2C7-B839-A36DF5F50EED}"/>
              </a:ext>
            </a:extLst>
          </p:cNvPr>
          <p:cNvSpPr txBox="1"/>
          <p:nvPr/>
        </p:nvSpPr>
        <p:spPr>
          <a:xfrm>
            <a:off x="1761967" y="2275540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Gain insight into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6FA0F-044D-BDC4-77C1-F7496B8C97E6}"/>
              </a:ext>
            </a:extLst>
          </p:cNvPr>
          <p:cNvSpPr txBox="1"/>
          <p:nvPr/>
        </p:nvSpPr>
        <p:spPr>
          <a:xfrm>
            <a:off x="1761967" y="3785460"/>
            <a:ext cx="172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Narrow down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8F04-EEC4-D7E3-D947-BB30E61EE1A5}"/>
              </a:ext>
            </a:extLst>
          </p:cNvPr>
          <p:cNvSpPr txBox="1"/>
          <p:nvPr/>
        </p:nvSpPr>
        <p:spPr>
          <a:xfrm>
            <a:off x="4832024" y="2314995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Develop analytical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EBDE-4929-8921-28D1-105F650ABA1A}"/>
              </a:ext>
            </a:extLst>
          </p:cNvPr>
          <p:cNvSpPr txBox="1"/>
          <p:nvPr/>
        </p:nvSpPr>
        <p:spPr>
          <a:xfrm>
            <a:off x="4832024" y="3785459"/>
            <a:ext cx="178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Price Fairness Meter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13EAA-6CA5-AAA6-F187-4412F838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" t="24533"/>
          <a:stretch/>
        </p:blipFill>
        <p:spPr>
          <a:xfrm>
            <a:off x="8033461" y="2072020"/>
            <a:ext cx="3362823" cy="1132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8114C-B856-4ECA-CE77-EF41EFEF62F7}"/>
              </a:ext>
            </a:extLst>
          </p:cNvPr>
          <p:cNvSpPr txBox="1"/>
          <p:nvPr/>
        </p:nvSpPr>
        <p:spPr>
          <a:xfrm>
            <a:off x="7923954" y="3646960"/>
            <a:ext cx="334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Great deal! This apartment is listed at 10% lower than its fair value.</a:t>
            </a:r>
          </a:p>
        </p:txBody>
      </p:sp>
      <p:pic>
        <p:nvPicPr>
          <p:cNvPr id="20" name="Graphic 19" descr="Lights On with solid fill">
            <a:extLst>
              <a:ext uri="{FF2B5EF4-FFF2-40B4-BE49-F238E27FC236}">
                <a16:creationId xmlns:a16="http://schemas.microsoft.com/office/drawing/2014/main" id="{53965650-47CD-CBA6-6B01-B6F8F6BD6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17" y="2180961"/>
            <a:ext cx="736477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7665E-777A-4B8F-C06F-DAAD5B507681}"/>
              </a:ext>
            </a:extLst>
          </p:cNvPr>
          <p:cNvGrpSpPr/>
          <p:nvPr/>
        </p:nvGrpSpPr>
        <p:grpSpPr>
          <a:xfrm>
            <a:off x="1761967" y="1702688"/>
            <a:ext cx="1526628" cy="369332"/>
            <a:chOff x="1761967" y="1702688"/>
            <a:chExt cx="152662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1D52DE-4779-3692-8848-C83E831DCAE6}"/>
                </a:ext>
              </a:extLst>
            </p:cNvPr>
            <p:cNvSpPr txBox="1"/>
            <p:nvPr/>
          </p:nvSpPr>
          <p:spPr>
            <a:xfrm>
              <a:off x="1761967" y="1702688"/>
              <a:ext cx="1526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A" b="1" dirty="0"/>
                <a:t>Goal</a:t>
              </a:r>
              <a:r>
                <a:rPr lang="en-SA" dirty="0"/>
                <a:t>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5EAAB5-2306-2CAD-DFD4-F14674430977}"/>
                </a:ext>
              </a:extLst>
            </p:cNvPr>
            <p:cNvCxnSpPr/>
            <p:nvPr/>
          </p:nvCxnSpPr>
          <p:spPr>
            <a:xfrm>
              <a:off x="1825027" y="2007470"/>
              <a:ext cx="13194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3020CA-888A-F6B9-7C6B-839775922957}"/>
              </a:ext>
            </a:extLst>
          </p:cNvPr>
          <p:cNvCxnSpPr/>
          <p:nvPr/>
        </p:nvCxnSpPr>
        <p:spPr>
          <a:xfrm>
            <a:off x="7998096" y="1989502"/>
            <a:ext cx="1319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F5A6B3-7EDB-818B-AC5A-BBF0945A5EE4}"/>
              </a:ext>
            </a:extLst>
          </p:cNvPr>
          <p:cNvCxnSpPr/>
          <p:nvPr/>
        </p:nvCxnSpPr>
        <p:spPr>
          <a:xfrm>
            <a:off x="4832024" y="1995470"/>
            <a:ext cx="1319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552961-FBFA-097B-086D-FA7ADBC3F5EF}"/>
              </a:ext>
            </a:extLst>
          </p:cNvPr>
          <p:cNvCxnSpPr>
            <a:cxnSpLocks/>
          </p:cNvCxnSpPr>
          <p:nvPr/>
        </p:nvCxnSpPr>
        <p:spPr>
          <a:xfrm>
            <a:off x="919385" y="3457275"/>
            <a:ext cx="62682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E0B8A4-D950-3B0C-55BE-A87BD0B4CD13}"/>
              </a:ext>
            </a:extLst>
          </p:cNvPr>
          <p:cNvCxnSpPr>
            <a:cxnSpLocks/>
          </p:cNvCxnSpPr>
          <p:nvPr/>
        </p:nvCxnSpPr>
        <p:spPr>
          <a:xfrm flipV="1">
            <a:off x="7550127" y="1497307"/>
            <a:ext cx="0" cy="457630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233781-60ED-00A1-AB46-CDA36DF7EBD1}"/>
              </a:ext>
            </a:extLst>
          </p:cNvPr>
          <p:cNvCxnSpPr>
            <a:cxnSpLocks/>
          </p:cNvCxnSpPr>
          <p:nvPr/>
        </p:nvCxnSpPr>
        <p:spPr>
          <a:xfrm>
            <a:off x="7751621" y="3457275"/>
            <a:ext cx="3851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Filter with solid fill">
            <a:extLst>
              <a:ext uri="{FF2B5EF4-FFF2-40B4-BE49-F238E27FC236}">
                <a16:creationId xmlns:a16="http://schemas.microsoft.com/office/drawing/2014/main" id="{5963A949-EBC9-EDC0-5AAA-1DA57A66F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819" y="3819190"/>
            <a:ext cx="733375" cy="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50000"/>
                  </a:schemeClr>
                </a:solidFill>
              </a:rPr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818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Deliverables</a:t>
            </a:r>
          </a:p>
          <a:p>
            <a:pPr marL="457200" lvl="1" indent="0">
              <a:buNone/>
            </a:pPr>
            <a:r>
              <a:rPr lang="en-SA" sz="2000" dirty="0"/>
              <a:t>Data set</a:t>
            </a:r>
          </a:p>
          <a:p>
            <a:pPr marL="457200" lvl="1" indent="0">
              <a:buNone/>
            </a:pPr>
            <a:r>
              <a:rPr lang="en-SA" sz="2000" dirty="0"/>
              <a:t>Analytics Dashboard</a:t>
            </a:r>
          </a:p>
          <a:p>
            <a:pPr marL="457200" lvl="1" indent="0">
              <a:buNone/>
            </a:pPr>
            <a:r>
              <a:rPr lang="en-SA" sz="2000" dirty="0"/>
              <a:t>Deal Fairness Indicator</a:t>
            </a:r>
          </a:p>
          <a:p>
            <a:endParaRPr lang="en-SA" sz="2000" dirty="0"/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Challenges &amp; limitations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Future improvements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183A-66FE-B898-B5E1-8B77686B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24"/>
          </a:xfrm>
        </p:spPr>
        <p:txBody>
          <a:bodyPr>
            <a:normAutofit fontScale="90000"/>
          </a:bodyPr>
          <a:lstStyle/>
          <a:p>
            <a:r>
              <a:rPr lang="en-SA" sz="2400" dirty="0"/>
              <a:t>We gathered data of the majority of apartments currently listed for sale in Riyadh, amounting to 7000+ apartments</a:t>
            </a: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3004701E-BA15-4837-EC53-5400E9D7F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72000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Attributes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53BD6721-6356-08F3-47B1-3CDAF3D6382F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072000" y="1335086"/>
            <a:ext cx="194484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B5CDB-85DA-2885-2B77-78B1629EB746}"/>
              </a:ext>
            </a:extLst>
          </p:cNvPr>
          <p:cNvSpPr/>
          <p:nvPr/>
        </p:nvSpPr>
        <p:spPr>
          <a:xfrm>
            <a:off x="383057" y="22670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Area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D8B626-2075-1192-4C45-BB010969C671}"/>
              </a:ext>
            </a:extLst>
          </p:cNvPr>
          <p:cNvCxnSpPr>
            <a:cxnSpLocks/>
          </p:cNvCxnSpPr>
          <p:nvPr/>
        </p:nvCxnSpPr>
        <p:spPr>
          <a:xfrm>
            <a:off x="383054" y="2793515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2B170F-79C9-80C6-00E5-53F448B6FC57}"/>
              </a:ext>
            </a:extLst>
          </p:cNvPr>
          <p:cNvSpPr/>
          <p:nvPr/>
        </p:nvSpPr>
        <p:spPr>
          <a:xfrm>
            <a:off x="383060" y="15138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Floor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9DC4AC-8F4D-164B-ED4B-C50FBEFE9B91}"/>
              </a:ext>
            </a:extLst>
          </p:cNvPr>
          <p:cNvCxnSpPr>
            <a:cxnSpLocks/>
          </p:cNvCxnSpPr>
          <p:nvPr/>
        </p:nvCxnSpPr>
        <p:spPr>
          <a:xfrm>
            <a:off x="383059" y="1992006"/>
            <a:ext cx="8081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FF6B9B-9EB7-AF8F-39C2-8CA9A54184F1}"/>
              </a:ext>
            </a:extLst>
          </p:cNvPr>
          <p:cNvSpPr txBox="1"/>
          <p:nvPr/>
        </p:nvSpPr>
        <p:spPr>
          <a:xfrm>
            <a:off x="2977980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Bathrooms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1295-F4CB-4AD1-AE09-23FC6936A86D}"/>
              </a:ext>
            </a:extLst>
          </p:cNvPr>
          <p:cNvSpPr/>
          <p:nvPr/>
        </p:nvSpPr>
        <p:spPr>
          <a:xfrm>
            <a:off x="383057" y="38362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Features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1BD9-9376-DF5C-C2FF-4A7400C1420B}"/>
              </a:ext>
            </a:extLst>
          </p:cNvPr>
          <p:cNvCxnSpPr>
            <a:cxnSpLocks/>
          </p:cNvCxnSpPr>
          <p:nvPr/>
        </p:nvCxnSpPr>
        <p:spPr>
          <a:xfrm>
            <a:off x="383054" y="4362746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C3EF2-CF38-B392-91D9-C42CCFD8F27F}"/>
              </a:ext>
            </a:extLst>
          </p:cNvPr>
          <p:cNvSpPr/>
          <p:nvPr/>
        </p:nvSpPr>
        <p:spPr>
          <a:xfrm>
            <a:off x="383060" y="30830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31DAB-46B0-78DA-2C31-55715B863FAB}"/>
              </a:ext>
            </a:extLst>
          </p:cNvPr>
          <p:cNvCxnSpPr>
            <a:cxnSpLocks/>
          </p:cNvCxnSpPr>
          <p:nvPr/>
        </p:nvCxnSpPr>
        <p:spPr>
          <a:xfrm>
            <a:off x="383059" y="3561237"/>
            <a:ext cx="8081319" cy="15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D3D68A-CB85-D753-1109-3A2488A0244C}"/>
              </a:ext>
            </a:extLst>
          </p:cNvPr>
          <p:cNvSpPr/>
          <p:nvPr/>
        </p:nvSpPr>
        <p:spPr>
          <a:xfrm>
            <a:off x="383057" y="5401096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Online Post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1808D-F132-7DDE-37C3-A3B1F29A4E09}"/>
              </a:ext>
            </a:extLst>
          </p:cNvPr>
          <p:cNvCxnSpPr>
            <a:cxnSpLocks/>
          </p:cNvCxnSpPr>
          <p:nvPr/>
        </p:nvCxnSpPr>
        <p:spPr>
          <a:xfrm>
            <a:off x="383054" y="5927557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9632E-7548-5D5E-A996-DD0727BA7C52}"/>
              </a:ext>
            </a:extLst>
          </p:cNvPr>
          <p:cNvSpPr/>
          <p:nvPr/>
        </p:nvSpPr>
        <p:spPr>
          <a:xfrm>
            <a:off x="383060" y="4647861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Building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68D53B-C25F-12CF-BDF6-39879D37A0BB}"/>
              </a:ext>
            </a:extLst>
          </p:cNvPr>
          <p:cNvCxnSpPr>
            <a:cxnSpLocks/>
          </p:cNvCxnSpPr>
          <p:nvPr/>
        </p:nvCxnSpPr>
        <p:spPr>
          <a:xfrm>
            <a:off x="383059" y="5126048"/>
            <a:ext cx="8081319" cy="202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F58DD2-9709-4DBA-8A27-0744E8AA2BAB}"/>
              </a:ext>
            </a:extLst>
          </p:cNvPr>
          <p:cNvSpPr txBox="1"/>
          <p:nvPr/>
        </p:nvSpPr>
        <p:spPr>
          <a:xfrm>
            <a:off x="4769709" y="1513819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Living/Guest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Has Kintchen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260D9-8F8B-C95A-A31C-6FA69C5DB2D9}"/>
              </a:ext>
            </a:extLst>
          </p:cNvPr>
          <p:cNvSpPr txBox="1"/>
          <p:nvPr/>
        </p:nvSpPr>
        <p:spPr>
          <a:xfrm>
            <a:off x="6870359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Bathrooms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08F27-6F29-6C34-17EA-98AD773A0892}"/>
              </a:ext>
            </a:extLst>
          </p:cNvPr>
          <p:cNvSpPr txBox="1"/>
          <p:nvPr/>
        </p:nvSpPr>
        <p:spPr>
          <a:xfrm>
            <a:off x="2977980" y="311541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Width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D9155A-C984-B541-8DFE-045A39E4262E}"/>
              </a:ext>
            </a:extLst>
          </p:cNvPr>
          <p:cNvSpPr txBox="1"/>
          <p:nvPr/>
        </p:nvSpPr>
        <p:spPr>
          <a:xfrm>
            <a:off x="4893280" y="3081858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Latitude &amp; Longitude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D833D7-AA4E-BC88-62FE-2669EECD5BF2}"/>
              </a:ext>
            </a:extLst>
          </p:cNvPr>
          <p:cNvSpPr txBox="1"/>
          <p:nvPr/>
        </p:nvSpPr>
        <p:spPr>
          <a:xfrm>
            <a:off x="2977980" y="387364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Kitchen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Furnished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1D7CD-8027-8A57-F313-58D99C711F6A}"/>
              </a:ext>
            </a:extLst>
          </p:cNvPr>
          <p:cNvSpPr txBox="1"/>
          <p:nvPr/>
        </p:nvSpPr>
        <p:spPr>
          <a:xfrm>
            <a:off x="4893280" y="384009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AC</a:t>
            </a:r>
          </a:p>
          <a:p>
            <a:endParaRPr lang="en-SA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BDA71-2CAA-748D-EF4A-46DDFEF6538C}"/>
              </a:ext>
            </a:extLst>
          </p:cNvPr>
          <p:cNvSpPr txBox="1"/>
          <p:nvPr/>
        </p:nvSpPr>
        <p:spPr>
          <a:xfrm>
            <a:off x="2977980" y="543845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1B2660-039C-A2A4-4B37-277DA50CB0BC}"/>
              </a:ext>
            </a:extLst>
          </p:cNvPr>
          <p:cNvSpPr txBox="1"/>
          <p:nvPr/>
        </p:nvSpPr>
        <p:spPr>
          <a:xfrm>
            <a:off x="4893280" y="540490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Type (owner)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Rating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C09BCB-E637-5302-DA91-90B64E184F43}"/>
              </a:ext>
            </a:extLst>
          </p:cNvPr>
          <p:cNvSpPr txBox="1"/>
          <p:nvPr/>
        </p:nvSpPr>
        <p:spPr>
          <a:xfrm>
            <a:off x="2977980" y="468464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Apartment Floor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5ACFF0-75BD-C59C-E18D-22DED0AB6A8C}"/>
              </a:ext>
            </a:extLst>
          </p:cNvPr>
          <p:cNvSpPr txBox="1"/>
          <p:nvPr/>
        </p:nvSpPr>
        <p:spPr>
          <a:xfrm>
            <a:off x="2977980" y="2303558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Area (sqr. 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Dimensions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E65FB0-360F-0FA2-5B60-08BE92325E7B}"/>
              </a:ext>
            </a:extLst>
          </p:cNvPr>
          <p:cNvSpPr txBox="1"/>
          <p:nvPr/>
        </p:nvSpPr>
        <p:spPr>
          <a:xfrm>
            <a:off x="4893280" y="2270005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Length:Width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Shape Regularity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A9E5E5-8C82-B1A4-2535-18D7F746886C}"/>
              </a:ext>
            </a:extLst>
          </p:cNvPr>
          <p:cNvSpPr txBox="1"/>
          <p:nvPr/>
        </p:nvSpPr>
        <p:spPr>
          <a:xfrm>
            <a:off x="6993930" y="5421677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Time on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Last Update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5DCD-6FE0-3413-1DE1-20ACCD6ACF52}"/>
              </a:ext>
            </a:extLst>
          </p:cNvPr>
          <p:cNvSpPr txBox="1"/>
          <p:nvPr/>
        </p:nvSpPr>
        <p:spPr>
          <a:xfrm>
            <a:off x="8909230" y="53881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980CA3-6E76-9267-3C42-00604A953F26}"/>
              </a:ext>
            </a:extLst>
          </p:cNvPr>
          <p:cNvCxnSpPr>
            <a:cxnSpLocks/>
          </p:cNvCxnSpPr>
          <p:nvPr/>
        </p:nvCxnSpPr>
        <p:spPr>
          <a:xfrm>
            <a:off x="8810374" y="1335086"/>
            <a:ext cx="0" cy="4592471"/>
          </a:xfrm>
          <a:prstGeom prst="line">
            <a:avLst/>
          </a:prstGeom>
          <a:ln w="127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">
            <a:extLst>
              <a:ext uri="{FF2B5EF4-FFF2-40B4-BE49-F238E27FC236}">
                <a16:creationId xmlns:a16="http://schemas.microsoft.com/office/drawing/2014/main" id="{AEAFD1E1-D13C-07DC-9E56-297E2A3F438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069146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Conclusions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83" name="Line 60">
            <a:extLst>
              <a:ext uri="{FF2B5EF4-FFF2-40B4-BE49-F238E27FC236}">
                <a16:creationId xmlns:a16="http://schemas.microsoft.com/office/drawing/2014/main" id="{EC53CF59-554C-48F3-D6C3-CC5490A37AA0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9069146" y="1335086"/>
            <a:ext cx="181716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7D86399-F61E-534E-D0CC-E90131B1B98F}"/>
              </a:ext>
            </a:extLst>
          </p:cNvPr>
          <p:cNvSpPr txBox="1"/>
          <p:nvPr/>
        </p:nvSpPr>
        <p:spPr>
          <a:xfrm>
            <a:off x="9069146" y="1513819"/>
            <a:ext cx="2051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23+ gathered and engineered attributes for each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Some attributes suffer greater levels of inaccuracy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Data was gathered by scraping </a:t>
            </a:r>
            <a:r>
              <a:rPr lang="en-SA" sz="1200" b="1" dirty="0"/>
              <a:t>Aqar.com</a:t>
            </a:r>
          </a:p>
        </p:txBody>
      </p:sp>
      <p:pic>
        <p:nvPicPr>
          <p:cNvPr id="89" name="Graphic 88" descr="Check In with solid fill">
            <a:extLst>
              <a:ext uri="{FF2B5EF4-FFF2-40B4-BE49-F238E27FC236}">
                <a16:creationId xmlns:a16="http://schemas.microsoft.com/office/drawing/2014/main" id="{6EF6E5F4-905E-AAD9-B57C-2801026B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496" y="5446032"/>
            <a:ext cx="370704" cy="370704"/>
          </a:xfrm>
          <a:prstGeom prst="rect">
            <a:avLst/>
          </a:prstGeom>
        </p:spPr>
      </p:pic>
      <p:pic>
        <p:nvPicPr>
          <p:cNvPr id="91" name="Graphic 90" descr="Ruler with solid fill">
            <a:extLst>
              <a:ext uri="{FF2B5EF4-FFF2-40B4-BE49-F238E27FC236}">
                <a16:creationId xmlns:a16="http://schemas.microsoft.com/office/drawing/2014/main" id="{B90CAAF9-A8EE-F764-993D-35A4E9C1C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496" y="2306152"/>
            <a:ext cx="370704" cy="370704"/>
          </a:xfrm>
          <a:prstGeom prst="rect">
            <a:avLst/>
          </a:prstGeom>
        </p:spPr>
      </p:pic>
      <p:pic>
        <p:nvPicPr>
          <p:cNvPr id="93" name="Graphic 92" descr="Couch with solid fill">
            <a:extLst>
              <a:ext uri="{FF2B5EF4-FFF2-40B4-BE49-F238E27FC236}">
                <a16:creationId xmlns:a16="http://schemas.microsoft.com/office/drawing/2014/main" id="{DEF1E01E-7F21-7D87-5B0D-08CA39D05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496" y="3862190"/>
            <a:ext cx="370704" cy="370704"/>
          </a:xfrm>
          <a:prstGeom prst="rect">
            <a:avLst/>
          </a:prstGeom>
        </p:spPr>
      </p:pic>
      <p:pic>
        <p:nvPicPr>
          <p:cNvPr id="95" name="Graphic 94" descr="Marker with solid fill">
            <a:extLst>
              <a:ext uri="{FF2B5EF4-FFF2-40B4-BE49-F238E27FC236}">
                <a16:creationId xmlns:a16="http://schemas.microsoft.com/office/drawing/2014/main" id="{D3FE0013-3AE2-E5E0-89B8-D830D693C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496" y="3125315"/>
            <a:ext cx="370704" cy="370704"/>
          </a:xfrm>
          <a:prstGeom prst="rect">
            <a:avLst/>
          </a:prstGeom>
        </p:spPr>
      </p:pic>
      <p:pic>
        <p:nvPicPr>
          <p:cNvPr id="97" name="Graphic 96" descr="Building with solid fill">
            <a:extLst>
              <a:ext uri="{FF2B5EF4-FFF2-40B4-BE49-F238E27FC236}">
                <a16:creationId xmlns:a16="http://schemas.microsoft.com/office/drawing/2014/main" id="{76E7D82A-AEB4-8896-B4C9-772A1620A2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496" y="4673466"/>
            <a:ext cx="370704" cy="370704"/>
          </a:xfrm>
          <a:prstGeom prst="rect">
            <a:avLst/>
          </a:prstGeom>
        </p:spPr>
      </p:pic>
      <p:pic>
        <p:nvPicPr>
          <p:cNvPr id="99" name="Graphic 98" descr="Drawing compass with solid fill">
            <a:extLst>
              <a:ext uri="{FF2B5EF4-FFF2-40B4-BE49-F238E27FC236}">
                <a16:creationId xmlns:a16="http://schemas.microsoft.com/office/drawing/2014/main" id="{CAA5C74D-4AEA-FAB8-6884-9AD4FFA205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496" y="1539540"/>
            <a:ext cx="370704" cy="3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E844-AC59-4DD4-3882-C700026F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30" y="799241"/>
            <a:ext cx="2596978" cy="3389700"/>
          </a:xfrm>
          <a:solidFill>
            <a:srgbClr val="002060">
              <a:alpha val="70572"/>
            </a:srgbClr>
          </a:solidFill>
        </p:spPr>
        <p:txBody>
          <a:bodyPr>
            <a:noAutofit/>
          </a:bodyPr>
          <a:lstStyle/>
          <a:p>
            <a:r>
              <a:rPr lang="en-SA" sz="1800" dirty="0">
                <a:solidFill>
                  <a:schemeClr val="bg1"/>
                </a:solidFill>
              </a:rPr>
              <a:t>Providing a district-level analytical dashboard enables home-buyers to quickly find the expected price of the apartment they are looking 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819C7-108C-20F5-6E9B-7867BD92E2D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75831-9D82-3237-565D-C86A96AFA2A7}"/>
              </a:ext>
            </a:extLst>
          </p:cNvPr>
          <p:cNvSpPr/>
          <p:nvPr/>
        </p:nvSpPr>
        <p:spPr>
          <a:xfrm>
            <a:off x="-63843" y="-1"/>
            <a:ext cx="12319686" cy="799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D8E5-0D0E-40EE-B2FE-0CB12E13B0D7}"/>
              </a:ext>
            </a:extLst>
          </p:cNvPr>
          <p:cNvSpPr txBox="1"/>
          <p:nvPr/>
        </p:nvSpPr>
        <p:spPr>
          <a:xfrm>
            <a:off x="801130" y="76455"/>
            <a:ext cx="10589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dirty="0"/>
              <a:t>Aqar only offers filtering search results by price and location, which results in thousands of results; we enable our users to target their efforts by filtering for exactly what they want</a:t>
            </a:r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CC031A-D321-7689-62F9-056DED21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08" y="799240"/>
            <a:ext cx="5671751" cy="339031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82C24887-1E50-087E-771B-E2C3F1EA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99" y="1581664"/>
            <a:ext cx="876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A7A7E0-811B-55C8-3394-DF330BFBD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86" y="1665570"/>
            <a:ext cx="5257800" cy="606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A7114-047A-B24F-59F0-CA0FC19D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We developed a Deal Fairness Meter to help users determine if an apartment they are interested in has a reasonable asking price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50B462-E502-5066-727B-E8147C86ACCD}"/>
              </a:ext>
            </a:extLst>
          </p:cNvPr>
          <p:cNvGrpSpPr/>
          <p:nvPr/>
        </p:nvGrpSpPr>
        <p:grpSpPr>
          <a:xfrm>
            <a:off x="838198" y="2468569"/>
            <a:ext cx="3536085" cy="191316"/>
            <a:chOff x="952999" y="5621569"/>
            <a:chExt cx="3536085" cy="191316"/>
          </a:xfrm>
        </p:grpSpPr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D0A2D248-E9C8-1682-9771-CC8E1DB8F45A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Approach to generate Deal Fairness Score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13" name="Line 60">
              <a:extLst>
                <a:ext uri="{FF2B5EF4-FFF2-40B4-BE49-F238E27FC236}">
                  <a16:creationId xmlns:a16="http://schemas.microsoft.com/office/drawing/2014/main" id="{3590CC29-3C92-73B8-3591-24956EF55AF1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52999" y="5787766"/>
              <a:ext cx="3536085" cy="2511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498F4-EE4A-6B70-5D5B-7D2B7C7426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10287" b="-7178"/>
          <a:stretch/>
        </p:blipFill>
        <p:spPr>
          <a:xfrm>
            <a:off x="5968314" y="1728743"/>
            <a:ext cx="5385486" cy="5682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F4A5C0-0693-B58B-8A25-1093B1F9397D}"/>
              </a:ext>
            </a:extLst>
          </p:cNvPr>
          <p:cNvSpPr/>
          <p:nvPr/>
        </p:nvSpPr>
        <p:spPr>
          <a:xfrm>
            <a:off x="813483" y="35918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Predict 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45CE6F-8268-4AA7-EE0B-CE32D13A7E1F}"/>
              </a:ext>
            </a:extLst>
          </p:cNvPr>
          <p:cNvCxnSpPr>
            <a:cxnSpLocks/>
          </p:cNvCxnSpPr>
          <p:nvPr/>
        </p:nvCxnSpPr>
        <p:spPr>
          <a:xfrm>
            <a:off x="813480" y="4118315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B9752F-438A-5F4A-E312-31E79DB20F07}"/>
              </a:ext>
            </a:extLst>
          </p:cNvPr>
          <p:cNvSpPr/>
          <p:nvPr/>
        </p:nvSpPr>
        <p:spPr>
          <a:xfrm>
            <a:off x="813486" y="28386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  Find Online Post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C12CF1-1A98-5FF2-B24B-D80BDB9D53EB}"/>
              </a:ext>
            </a:extLst>
          </p:cNvPr>
          <p:cNvCxnSpPr>
            <a:cxnSpLocks/>
          </p:cNvCxnSpPr>
          <p:nvPr/>
        </p:nvCxnSpPr>
        <p:spPr>
          <a:xfrm>
            <a:off x="813485" y="3316806"/>
            <a:ext cx="8081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C3B424-489A-EDE7-3111-675E8EA80536}"/>
              </a:ext>
            </a:extLst>
          </p:cNvPr>
          <p:cNvSpPr txBox="1"/>
          <p:nvPr/>
        </p:nvSpPr>
        <p:spPr>
          <a:xfrm>
            <a:off x="3408405" y="2838619"/>
            <a:ext cx="525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Search Aqar.com to find the apartment with the given 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Collect the apartment data and prepare it to enter the machine learning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7A1D16-C5EE-B709-8BEC-091BA6BBCF96}"/>
              </a:ext>
            </a:extLst>
          </p:cNvPr>
          <p:cNvSpPr/>
          <p:nvPr/>
        </p:nvSpPr>
        <p:spPr>
          <a:xfrm>
            <a:off x="813483" y="51610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Enable Filtering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35A3F6-F633-6F46-7F9F-BDC5BE63A485}"/>
              </a:ext>
            </a:extLst>
          </p:cNvPr>
          <p:cNvCxnSpPr>
            <a:cxnSpLocks/>
          </p:cNvCxnSpPr>
          <p:nvPr/>
        </p:nvCxnSpPr>
        <p:spPr>
          <a:xfrm>
            <a:off x="813480" y="5687546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466FB-C807-4890-8CE8-2D296813F2D4}"/>
              </a:ext>
            </a:extLst>
          </p:cNvPr>
          <p:cNvSpPr/>
          <p:nvPr/>
        </p:nvSpPr>
        <p:spPr>
          <a:xfrm>
            <a:off x="813486" y="44078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Compare Prices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B697A2-9656-2CAA-ECC7-C2115CC04100}"/>
              </a:ext>
            </a:extLst>
          </p:cNvPr>
          <p:cNvCxnSpPr>
            <a:cxnSpLocks/>
          </p:cNvCxnSpPr>
          <p:nvPr/>
        </p:nvCxnSpPr>
        <p:spPr>
          <a:xfrm>
            <a:off x="813485" y="4886037"/>
            <a:ext cx="8081319" cy="15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D2302B4-3D28-716E-E3D3-D99B9DCD77CA}"/>
              </a:ext>
            </a:extLst>
          </p:cNvPr>
          <p:cNvSpPr txBox="1"/>
          <p:nvPr/>
        </p:nvSpPr>
        <p:spPr>
          <a:xfrm>
            <a:off x="3408406" y="4440211"/>
            <a:ext cx="52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Compare our generated reasonable price with actual asking 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Report: {Terrible Deal, Bad Deal, Fair Deal, Good Deal, Great Deal}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12827-50CC-4E13-3CDE-A02AEC140CD6}"/>
              </a:ext>
            </a:extLst>
          </p:cNvPr>
          <p:cNvSpPr txBox="1"/>
          <p:nvPr/>
        </p:nvSpPr>
        <p:spPr>
          <a:xfrm>
            <a:off x="3408406" y="5198444"/>
            <a:ext cx="548639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180" dirty="0"/>
              <a:t>Additional step: run all apartments in the database through the Deal Fairness Meter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Allow users to filter for only Good and Great Deals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8440D5-D354-FF87-C6C0-0912E77845B9}"/>
              </a:ext>
            </a:extLst>
          </p:cNvPr>
          <p:cNvSpPr txBox="1"/>
          <p:nvPr/>
        </p:nvSpPr>
        <p:spPr>
          <a:xfrm>
            <a:off x="3408406" y="3628358"/>
            <a:ext cx="52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Use the data as input into the ML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Output is our estimate of a reasonable price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E04DC3-2AE6-78F2-2406-5FAB080BC51D}"/>
              </a:ext>
            </a:extLst>
          </p:cNvPr>
          <p:cNvSpPr txBox="1"/>
          <p:nvPr/>
        </p:nvSpPr>
        <p:spPr>
          <a:xfrm>
            <a:off x="9339656" y="67129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1E4450-135E-EFDA-80A3-DF0534A1250B}"/>
              </a:ext>
            </a:extLst>
          </p:cNvPr>
          <p:cNvCxnSpPr>
            <a:cxnSpLocks/>
          </p:cNvCxnSpPr>
          <p:nvPr/>
        </p:nvCxnSpPr>
        <p:spPr>
          <a:xfrm>
            <a:off x="9240800" y="2659886"/>
            <a:ext cx="0" cy="3160146"/>
          </a:xfrm>
          <a:prstGeom prst="line">
            <a:avLst/>
          </a:prstGeom>
          <a:ln w="127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C22C667-6FBB-D3FB-99B4-667F18ED1A09}"/>
              </a:ext>
            </a:extLst>
          </p:cNvPr>
          <p:cNvSpPr txBox="1"/>
          <p:nvPr/>
        </p:nvSpPr>
        <p:spPr>
          <a:xfrm>
            <a:off x="9499572" y="2838619"/>
            <a:ext cx="2051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Our estimate for a “reasonable price” is based on the 23+ attributes of each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7000+ apartments were used to train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The model’s predictions are accurate, with an average prediction error of ~20k 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The tool  is currently limited to searching for listings on Aqar.com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C219F7-62E2-D9B7-A83A-285D48A336FA}"/>
              </a:ext>
            </a:extLst>
          </p:cNvPr>
          <p:cNvGrpSpPr/>
          <p:nvPr/>
        </p:nvGrpSpPr>
        <p:grpSpPr>
          <a:xfrm>
            <a:off x="9499572" y="2468567"/>
            <a:ext cx="3153033" cy="166199"/>
            <a:chOff x="953000" y="5621569"/>
            <a:chExt cx="3153033" cy="166199"/>
          </a:xfrm>
        </p:grpSpPr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55753191-778A-2FF4-3E99-0A191FDEAB3B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Notes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4B9416D5-ACE4-3754-BA70-BFAB1680D302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2598"/>
              <a:ext cx="843033" cy="5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F3F9EAC-2B18-473E-C010-E502B6F9D9BF}"/>
              </a:ext>
            </a:extLst>
          </p:cNvPr>
          <p:cNvSpPr/>
          <p:nvPr/>
        </p:nvSpPr>
        <p:spPr>
          <a:xfrm>
            <a:off x="838198" y="5980050"/>
            <a:ext cx="10713309" cy="571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A" sz="1200" dirty="0"/>
              <a:t>The Deal Fairness Meter is used for two tasks: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Enable users to access outside advice for an apartment they found online which they are interested 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Enable users to quickly filter our database for only the good deals, then download that list to find those listings on Aqar.com</a:t>
            </a:r>
          </a:p>
        </p:txBody>
      </p:sp>
      <p:pic>
        <p:nvPicPr>
          <p:cNvPr id="59" name="Graphic 58" descr="Tag with solid fill">
            <a:extLst>
              <a:ext uri="{FF2B5EF4-FFF2-40B4-BE49-F238E27FC236}">
                <a16:creationId xmlns:a16="http://schemas.microsoft.com/office/drawing/2014/main" id="{20EBAC81-9DBE-0DF9-92E8-1F39362F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088" y="3623233"/>
            <a:ext cx="385628" cy="385628"/>
          </a:xfrm>
          <a:prstGeom prst="rect">
            <a:avLst/>
          </a:prstGeom>
        </p:spPr>
      </p:pic>
      <p:pic>
        <p:nvPicPr>
          <p:cNvPr id="61" name="Graphic 60" descr="Folder Search with solid fill">
            <a:extLst>
              <a:ext uri="{FF2B5EF4-FFF2-40B4-BE49-F238E27FC236}">
                <a16:creationId xmlns:a16="http://schemas.microsoft.com/office/drawing/2014/main" id="{967A1C83-FC07-452E-EE45-055F4E592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198" y="2838618"/>
            <a:ext cx="385628" cy="385628"/>
          </a:xfrm>
          <a:prstGeom prst="rect">
            <a:avLst/>
          </a:prstGeom>
        </p:spPr>
      </p:pic>
      <p:pic>
        <p:nvPicPr>
          <p:cNvPr id="63" name="Graphic 62" descr="Weights Uneven with solid fill">
            <a:extLst>
              <a:ext uri="{FF2B5EF4-FFF2-40B4-BE49-F238E27FC236}">
                <a16:creationId xmlns:a16="http://schemas.microsoft.com/office/drawing/2014/main" id="{5E199BD8-8840-DAA5-75D4-2609D33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5052" y="4434014"/>
            <a:ext cx="385628" cy="385628"/>
          </a:xfrm>
          <a:prstGeom prst="rect">
            <a:avLst/>
          </a:prstGeom>
        </p:spPr>
      </p:pic>
      <p:pic>
        <p:nvPicPr>
          <p:cNvPr id="65" name="Graphic 64" descr="Filter with solid fill">
            <a:extLst>
              <a:ext uri="{FF2B5EF4-FFF2-40B4-BE49-F238E27FC236}">
                <a16:creationId xmlns:a16="http://schemas.microsoft.com/office/drawing/2014/main" id="{84DED6D0-2B90-EE53-2CE9-4658A514B8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88" y="5224895"/>
            <a:ext cx="385628" cy="3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84F5-691A-EB3C-485B-5D8BAE4F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After narrowing down the search results to a managable number, the user can download a list of candidate apartments for further analysis</a:t>
            </a:r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8A1231C-BE3A-59CD-C4BE-050790DE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2001"/>
            <a:ext cx="7772400" cy="40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4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824</Words>
  <Application>Microsoft Macintosh PowerPoint</Application>
  <PresentationFormat>Widescreen</PresentationFormat>
  <Paragraphs>137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Utilizing Data Analytics to Help Home Buyers</vt:lpstr>
      <vt:lpstr>Executive summary</vt:lpstr>
      <vt:lpstr>On average, searching for a home takes more than 100 hours of active work</vt:lpstr>
      <vt:lpstr>Utilizing analytics tools and machine learning reduces search time by up to 50%</vt:lpstr>
      <vt:lpstr>Executive summary</vt:lpstr>
      <vt:lpstr>We gathered data of the majority of apartments currently listed for sale in Riyadh, amounting to 7000+ apartments</vt:lpstr>
      <vt:lpstr>Providing a district-level analytical dashboard enables home-buyers to quickly find the expected price of the apartment they are looking for</vt:lpstr>
      <vt:lpstr>We developed a Deal Fairness Meter to help users determine if an apartment they are interested in has a reasonable asking price</vt:lpstr>
      <vt:lpstr>After narrowing down the search results to a managable number, the user can download a list of candidate apartments for further analysis</vt:lpstr>
      <vt:lpstr>With our filteration system and Deal Fairness Scores, we can narrow down search results by more than 90%, saving users 50+ hours of search </vt:lpstr>
      <vt:lpstr>Executive summary</vt:lpstr>
      <vt:lpstr>We recognize the huge value generated by this tool, and we recognize its many aspects that need further development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Alsalamah, Mohammed</dc:creator>
  <cp:lastModifiedBy>Alsalamah, Mohammed</cp:lastModifiedBy>
  <cp:revision>16</cp:revision>
  <dcterms:created xsi:type="dcterms:W3CDTF">2023-04-13T17:45:27Z</dcterms:created>
  <dcterms:modified xsi:type="dcterms:W3CDTF">2023-04-14T22:24:19Z</dcterms:modified>
</cp:coreProperties>
</file>